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1" r:id="rId1"/>
  </p:sldMasterIdLst>
  <p:notesMasterIdLst>
    <p:notesMasterId r:id="rId35"/>
  </p:notesMasterIdLst>
  <p:sldIdLst>
    <p:sldId id="256" r:id="rId2"/>
    <p:sldId id="261" r:id="rId3"/>
    <p:sldId id="281" r:id="rId4"/>
    <p:sldId id="280" r:id="rId5"/>
    <p:sldId id="283" r:id="rId6"/>
    <p:sldId id="289" r:id="rId7"/>
    <p:sldId id="265" r:id="rId8"/>
    <p:sldId id="266" r:id="rId9"/>
    <p:sldId id="267" r:id="rId10"/>
    <p:sldId id="264" r:id="rId11"/>
    <p:sldId id="269" r:id="rId12"/>
    <p:sldId id="297" r:id="rId13"/>
    <p:sldId id="293" r:id="rId14"/>
    <p:sldId id="290" r:id="rId15"/>
    <p:sldId id="270" r:id="rId16"/>
    <p:sldId id="291" r:id="rId17"/>
    <p:sldId id="292" r:id="rId18"/>
    <p:sldId id="284" r:id="rId19"/>
    <p:sldId id="285" r:id="rId20"/>
    <p:sldId id="286" r:id="rId21"/>
    <p:sldId id="287" r:id="rId22"/>
    <p:sldId id="272" r:id="rId23"/>
    <p:sldId id="273" r:id="rId24"/>
    <p:sldId id="288" r:id="rId25"/>
    <p:sldId id="274" r:id="rId26"/>
    <p:sldId id="271" r:id="rId27"/>
    <p:sldId id="294" r:id="rId28"/>
    <p:sldId id="275" r:id="rId29"/>
    <p:sldId id="298" r:id="rId30"/>
    <p:sldId id="262" r:id="rId31"/>
    <p:sldId id="295" r:id="rId32"/>
    <p:sldId id="296" r:id="rId33"/>
    <p:sldId id="29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FB4C9-C201-431C-9D09-E824D7872116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8BF9-F2E5-4CCC-BD7C-C4CF17E2D1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28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6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1" baseline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2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20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EEEA-3451-41F3-BE54-ADCBA6886908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0930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75D1-1828-4AFD-BE29-61DE109ECBA4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1846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5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422856"/>
            <a:ext cx="2743196" cy="365125"/>
          </a:xfrm>
        </p:spPr>
        <p:txBody>
          <a:bodyPr/>
          <a:lstStyle/>
          <a:p>
            <a:fld id="{16219935-341F-4245-A794-FCB035AA5461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6"/>
            <a:ext cx="4279669" cy="365125"/>
          </a:xfrm>
        </p:spPr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0" y="6422856"/>
            <a:ext cx="879759" cy="365125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8374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9EDCB43C-89E1-4482-A3DA-08216C45A9BE}"/>
              </a:ext>
            </a:extLst>
          </p:cNvPr>
          <p:cNvSpPr/>
          <p:nvPr userDrawn="1"/>
        </p:nvSpPr>
        <p:spPr>
          <a:xfrm>
            <a:off x="3048" y="191384"/>
            <a:ext cx="12188952" cy="11171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5602B4-28DF-4C3F-9AB6-F8CB77D3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83" y="230566"/>
            <a:ext cx="10363200" cy="10612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E7D7A8-94F3-4491-BADE-C485083C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6D7DE4-69BD-4890-868A-5E5CC57111F8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721E79-EFFF-4F92-8414-3CE08E61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UNIVERSIDADE FEDERAL DO CEARÁ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23CD2-9163-4A3B-A919-1A8B9325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48F39E-9C37-485F-AC97-16BB4BDF9F4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386403-490E-4B3A-BC8D-0D955BF1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59" y="1489166"/>
            <a:ext cx="10363200" cy="4728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6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EE747-C422-4DA4-BA92-B127B5BBC9BE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r>
              <a:rPr lang="en-US"/>
              <a:t>UNIVERSIDADE FEDERAL DO CEARÁ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/>
            </a:lvl1pPr>
          </a:lstStyle>
          <a:p>
            <a:fld id="{9648F39E-9C37-485F-AC97-16BB4BDF9F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1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6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F8299-9CDE-4B58-8C63-9C3452DEDB20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686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3514-8805-4F4F-A765-7679D21765BE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25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1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1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868C-FA64-422F-B596-6FA6EE21F517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289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8DAD-0230-4844-885D-D7EE8C157EBB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0663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FF3-9027-4D4D-9750-7AD9B45C0026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5135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8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2CFAD-F40E-4CB2-A35A-F3F7F262C91C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5666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EDE3-E141-47EB-BDBA-0B47F5C07E65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‹nº›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67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6"/>
            <a:ext cx="300089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1">
                <a:solidFill>
                  <a:schemeClr val="tx1"/>
                </a:solidFill>
              </a:defRPr>
            </a:lvl1pPr>
          </a:lstStyle>
          <a:p>
            <a:fld id="{46FC6A06-9FD9-4CF9-AFA8-C6657D94EF37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UNIVERSIDADE FEDERAL DO CEARÁ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fld id="{9648F39E-9C37-485F-AC97-16BB4BDF9F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01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20" r:id="rId12"/>
  </p:sldLayoutIdLs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6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5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53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5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7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959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155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_Lovelace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lan_Tur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lik:eniac.jp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Brainiac_(comics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hyperlink" Target="http://en.wikipedia.org/wiki/File:Ruth_Teitelbaum.jpg" TargetMode="External"/><Relationship Id="rId3" Type="http://schemas.openxmlformats.org/officeDocument/2006/relationships/hyperlink" Target="https://en.wikipedia.org/wiki/Kay_McNulty" TargetMode="External"/><Relationship Id="rId7" Type="http://schemas.openxmlformats.org/officeDocument/2006/relationships/hyperlink" Target="https://en.wikipedia.org/wiki/Betty_Holberton" TargetMode="External"/><Relationship Id="rId12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11" Type="http://schemas.openxmlformats.org/officeDocument/2006/relationships/hyperlink" Target="http://www.tugurium.com/gti/termino.php?Tr=Wescoff+Meltzer,+Marlyn" TargetMode="External"/><Relationship Id="rId5" Type="http://schemas.openxmlformats.org/officeDocument/2006/relationships/hyperlink" Target="https://mujeresconciencia.com/2016/03/02/frances-bilas-spence-programadora/" TargetMode="External"/><Relationship Id="rId10" Type="http://schemas.openxmlformats.org/officeDocument/2006/relationships/image" Target="../media/image22.jpg"/><Relationship Id="rId4" Type="http://schemas.openxmlformats.org/officeDocument/2006/relationships/image" Target="../media/image19.jpg"/><Relationship Id="rId9" Type="http://schemas.openxmlformats.org/officeDocument/2006/relationships/hyperlink" Target="https://en.wikipedia.org/wiki/Jean_Barti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John_von_Neumann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Arquitetura de computadores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5939404-FB60-4C2B-9CFD-CDAA2A054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67" y="4513661"/>
            <a:ext cx="6858000" cy="1309255"/>
          </a:xfrm>
        </p:spPr>
        <p:txBody>
          <a:bodyPr>
            <a:normAutofit/>
          </a:bodyPr>
          <a:lstStyle/>
          <a:p>
            <a:pPr algn="l"/>
            <a:r>
              <a:rPr lang="pt-BR" sz="2800" dirty="0"/>
              <a:t>Prof. Alex Lima</a:t>
            </a:r>
          </a:p>
          <a:p>
            <a:pPr algn="l"/>
            <a:r>
              <a:rPr lang="pt-BR" sz="2800" dirty="0"/>
              <a:t>Aula 01 - Introdução</a:t>
            </a:r>
          </a:p>
        </p:txBody>
      </p:sp>
    </p:spTree>
    <p:extLst>
      <p:ext uri="{BB962C8B-B14F-4D97-AF65-F5344CB8AC3E}">
        <p14:creationId xmlns:p14="http://schemas.microsoft.com/office/powerpoint/2010/main" val="30506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82E61-29AA-4EF1-8C71-83715618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E9B5B3-C67E-4080-B750-442A6CC9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EBC982-156B-40B7-973C-1E1844A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10</a:t>
            </a:fld>
            <a:endParaRPr kumimoji="0"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1D49C2-796C-4B06-9B22-155F7095CEA2}"/>
              </a:ext>
            </a:extLst>
          </p:cNvPr>
          <p:cNvSpPr txBox="1"/>
          <p:nvPr/>
        </p:nvSpPr>
        <p:spPr>
          <a:xfrm>
            <a:off x="795130" y="2088423"/>
            <a:ext cx="1081006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Pascal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48B752-F7DB-49A1-A47B-2FB66338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63" y="2680921"/>
            <a:ext cx="5585377" cy="36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2)</a:t>
            </a:r>
            <a:br>
              <a:rPr lang="pt-BR" dirty="0"/>
            </a:br>
            <a:r>
              <a:rPr lang="pt-BR" sz="3200" b="1" dirty="0"/>
              <a:t>Máquinas de computar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11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1898541"/>
            <a:ext cx="108100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diferencial de Babbage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u="sng" dirty="0"/>
              <a:t>Ada </a:t>
            </a:r>
            <a:r>
              <a:rPr lang="pt-BR" sz="2400" b="1" u="sng" dirty="0" err="1"/>
              <a:t>Lovelace</a:t>
            </a:r>
            <a:endParaRPr lang="pt-BR" sz="2400" b="1" u="sng" dirty="0"/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Álgebra de </a:t>
            </a:r>
            <a:r>
              <a:rPr lang="pt-BR" sz="2400" b="1" dirty="0" err="1"/>
              <a:t>Boole</a:t>
            </a:r>
            <a:r>
              <a:rPr lang="pt-BR" sz="2400" b="1" dirty="0"/>
              <a:t> (Teoria dos Circuitos Lógicos)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</a:t>
            </a:r>
            <a:r>
              <a:rPr lang="pt-BR" sz="2400" b="1" dirty="0" err="1"/>
              <a:t>Bolle</a:t>
            </a:r>
            <a:endParaRPr lang="pt-BR" sz="2400" b="1" dirty="0"/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Calculadora comercial de </a:t>
            </a:r>
            <a:r>
              <a:rPr lang="pt-BR" sz="2400" b="1" dirty="0" err="1"/>
              <a:t>Steiger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u="sng" dirty="0"/>
              <a:t>Alan Turing</a:t>
            </a:r>
          </a:p>
        </p:txBody>
      </p:sp>
    </p:spTree>
    <p:extLst>
      <p:ext uri="{BB962C8B-B14F-4D97-AF65-F5344CB8AC3E}">
        <p14:creationId xmlns:p14="http://schemas.microsoft.com/office/powerpoint/2010/main" val="34508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1E8E8-DD11-4C8F-B8FD-08A83E8E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 </a:t>
            </a:r>
            <a:r>
              <a:rPr lang="pt-BR" dirty="0" err="1"/>
              <a:t>lovelace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4E352E-54A6-4FD6-B5D4-171F3CA9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5AC5B1-9DC7-4E4F-9510-062E566B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12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888873-FD14-4C57-BDA5-72F00DF054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08" y="1955935"/>
            <a:ext cx="3316035" cy="47633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E67B636-C1AC-42E6-AFBC-482DE0556122}"/>
              </a:ext>
            </a:extLst>
          </p:cNvPr>
          <p:cNvSpPr txBox="1"/>
          <p:nvPr/>
        </p:nvSpPr>
        <p:spPr>
          <a:xfrm>
            <a:off x="4042016" y="2409372"/>
            <a:ext cx="67275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Primeira programadora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Primeiro programa (Série de Bernoulli) para a máquina analítica de Babbage.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Matemática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927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58792-E467-4DFF-BD9A-EF0436DA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Alan Turing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5C2096-34C8-4302-BA14-2D7E4C02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7A8FE6-7830-4E8E-86E5-12127A05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13</a:t>
            </a:fld>
            <a:endParaRPr kumimoji="0"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B46D535-0485-4E7D-BAE5-9ED7C1ED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919" y="2560402"/>
            <a:ext cx="2919688" cy="364653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9A03D06-54DD-4201-B1AC-14003F87D08C}"/>
              </a:ext>
            </a:extLst>
          </p:cNvPr>
          <p:cNvSpPr txBox="1"/>
          <p:nvPr/>
        </p:nvSpPr>
        <p:spPr>
          <a:xfrm>
            <a:off x="5210629" y="2303428"/>
            <a:ext cx="47580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Matemático inglês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Máquina de 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Pai da inteligência artificial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Teste de 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Um dos criadores do BOMBE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Criptografia</a:t>
            </a:r>
          </a:p>
        </p:txBody>
      </p:sp>
    </p:spTree>
    <p:extLst>
      <p:ext uri="{BB962C8B-B14F-4D97-AF65-F5344CB8AC3E}">
        <p14:creationId xmlns:p14="http://schemas.microsoft.com/office/powerpoint/2010/main" val="11175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96800" y="287520"/>
            <a:ext cx="10057920" cy="1448640"/>
          </a:xfrm>
          <a:prstGeom prst="rect">
            <a:avLst/>
          </a:prstGeom>
          <a:noFill/>
          <a:ln>
            <a:noFill/>
          </a:ln>
        </p:spPr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r>
              <a:rPr lang="pt-BR" sz="4800" b="1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Arquitetura de computadores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096800" y="1846080"/>
            <a:ext cx="10057920" cy="4022400"/>
          </a:xfrm>
          <a:prstGeom prst="rect">
            <a:avLst/>
          </a:prstGeom>
          <a:noFill/>
          <a:ln>
            <a:noFill/>
          </a:ln>
        </p:spPr>
        <p:txBody>
          <a:bodyPr lIns="0" tIns="45600" rIns="0" bIns="45600"/>
          <a:lstStyle/>
          <a:p>
            <a:pPr>
              <a:lnSpc>
                <a:spcPct val="90000"/>
              </a:lnSpc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Máquinas de calcular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997">
              <a:lnSpc>
                <a:spcPct val="90000"/>
              </a:lnSpc>
              <a:buClr>
                <a:srgbClr val="000000"/>
              </a:buClr>
              <a:buSzPct val="45000"/>
            </a:pPr>
            <a:endParaRPr lang="pt-BR" sz="4267" b="1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43997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Máquina de Allan Turing (1936)</a:t>
            </a:r>
          </a:p>
          <a:p>
            <a:pPr marL="753581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Capaz de resolver qualquer problema computável.</a:t>
            </a:r>
          </a:p>
          <a:p>
            <a:pPr marL="753581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Teoria da computação.</a:t>
            </a:r>
          </a:p>
          <a:p>
            <a:pPr marL="753581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Inteligência artificial.</a:t>
            </a:r>
          </a:p>
          <a:p>
            <a:pPr marL="753581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Vitória dos aliados na 2ª Guerra Mundial.</a:t>
            </a:r>
          </a:p>
        </p:txBody>
      </p:sp>
      <p:sp>
        <p:nvSpPr>
          <p:cNvPr id="94" name="CustomShape 3"/>
          <p:cNvSpPr/>
          <p:nvPr/>
        </p:nvSpPr>
        <p:spPr>
          <a:xfrm>
            <a:off x="9901440" y="6459360"/>
            <a:ext cx="1310880" cy="36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ctr"/>
          <a:lstStyle/>
          <a:p>
            <a:pPr algn="r">
              <a:lnSpc>
                <a:spcPct val="100000"/>
              </a:lnSpc>
            </a:pPr>
            <a:fld id="{28A74FB7-34E2-43BF-BDCD-5CADC4AC1095}" type="slidenum">
              <a:rPr lang="pt-BR" sz="1467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14</a:t>
            </a:fld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305760" y="6315360"/>
            <a:ext cx="5064960" cy="4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0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3)</a:t>
            </a:r>
            <a:br>
              <a:rPr lang="pt-BR" dirty="0"/>
            </a:br>
            <a:r>
              <a:rPr lang="pt-BR" dirty="0"/>
              <a:t>Computadores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15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690969" y="1840421"/>
            <a:ext cx="10810061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Máquinas de Computar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Máquina de Turing (1936)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Capaz de resolver qualquer problema computável.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Teoria da computação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Inteligência artificial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Vitória dos aliados na 2ª Guerra Mundial</a:t>
            </a:r>
          </a:p>
        </p:txBody>
      </p:sp>
    </p:spTree>
    <p:extLst>
      <p:ext uri="{BB962C8B-B14F-4D97-AF65-F5344CB8AC3E}">
        <p14:creationId xmlns:p14="http://schemas.microsoft.com/office/powerpoint/2010/main" val="11532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3)</a:t>
            </a:r>
            <a:br>
              <a:rPr lang="pt-BR" dirty="0"/>
            </a:br>
            <a:r>
              <a:rPr lang="pt-BR" dirty="0"/>
              <a:t>Computadores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16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101676"/>
            <a:ext cx="10810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MARK - I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ENIAC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u="sng" dirty="0"/>
              <a:t>John Von Neumann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UNIVAC – I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MANIAC – I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MANIAC – II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UNIVAC – II</a:t>
            </a:r>
          </a:p>
        </p:txBody>
      </p:sp>
    </p:spTree>
    <p:extLst>
      <p:ext uri="{BB962C8B-B14F-4D97-AF65-F5344CB8AC3E}">
        <p14:creationId xmlns:p14="http://schemas.microsoft.com/office/powerpoint/2010/main" val="395524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96800" y="287520"/>
            <a:ext cx="10057920" cy="1448640"/>
          </a:xfrm>
          <a:prstGeom prst="rect">
            <a:avLst/>
          </a:prstGeom>
          <a:noFill/>
          <a:ln>
            <a:noFill/>
          </a:ln>
        </p:spPr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r>
              <a:rPr lang="pt-BR" sz="4800" b="1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Arquitetura de computadores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096800" y="1846080"/>
            <a:ext cx="10057920" cy="4022400"/>
          </a:xfrm>
          <a:prstGeom prst="rect">
            <a:avLst/>
          </a:prstGeom>
          <a:noFill/>
          <a:ln>
            <a:noFill/>
          </a:ln>
        </p:spPr>
        <p:txBody>
          <a:bodyPr lIns="0" tIns="45600" rIns="0" bIns="45600"/>
          <a:lstStyle/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1º Computador (1937)</a:t>
            </a:r>
          </a:p>
          <a:p>
            <a:pPr marL="1185570" lvl="1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Mark - I</a:t>
            </a:r>
          </a:p>
          <a:p>
            <a:pPr marL="1185570" lvl="1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Eletromecânico baseado em relés e engrenagens.</a:t>
            </a:r>
          </a:p>
        </p:txBody>
      </p:sp>
      <p:sp>
        <p:nvSpPr>
          <p:cNvPr id="94" name="CustomShape 3"/>
          <p:cNvSpPr/>
          <p:nvPr/>
        </p:nvSpPr>
        <p:spPr>
          <a:xfrm>
            <a:off x="9901440" y="6459360"/>
            <a:ext cx="1310880" cy="36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ctr"/>
          <a:lstStyle/>
          <a:p>
            <a:pPr algn="r">
              <a:lnSpc>
                <a:spcPct val="100000"/>
              </a:lnSpc>
            </a:pPr>
            <a:fld id="{28A74FB7-34E2-43BF-BDCD-5CADC4AC1095}" type="slidenum">
              <a:rPr lang="pt-BR" sz="1467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17</a:t>
            </a:fld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305760" y="6315360"/>
            <a:ext cx="5064960" cy="4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05" y="3346087"/>
            <a:ext cx="713254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E7A7E-632D-4BF6-9197-58143B72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ENIAC</a:t>
            </a:r>
            <a:br>
              <a:rPr lang="pt-BR" dirty="0"/>
            </a:br>
            <a:r>
              <a:rPr lang="pt-BR" sz="3600" cap="none" dirty="0"/>
              <a:t>Eletronic </a:t>
            </a:r>
            <a:r>
              <a:rPr lang="pt-BR" sz="3600" cap="none" dirty="0" err="1"/>
              <a:t>Numerical</a:t>
            </a:r>
            <a:r>
              <a:rPr lang="pt-BR" sz="3600" cap="none" dirty="0"/>
              <a:t> </a:t>
            </a:r>
            <a:r>
              <a:rPr lang="pt-BR" sz="3600" cap="none" dirty="0" err="1"/>
              <a:t>Integrator</a:t>
            </a:r>
            <a:r>
              <a:rPr lang="pt-BR" sz="3600" cap="none" dirty="0"/>
              <a:t> </a:t>
            </a:r>
            <a:r>
              <a:rPr lang="pt-BR" sz="3600" cap="none" dirty="0" err="1"/>
              <a:t>Calculator</a:t>
            </a:r>
            <a:endParaRPr lang="pt-BR" sz="3600" cap="none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1E998D-A715-4591-BA5D-82A57FA9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B29509-56A6-420B-B033-0011157F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18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87BD4A-2240-41C7-814E-4199DDB2C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9817" y="2264898"/>
            <a:ext cx="5274148" cy="40303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7FBB7CE-E9DE-4DD0-9A9F-05FBD97D6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376" y="2355743"/>
            <a:ext cx="5380892" cy="35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53B63-CE42-40A5-8BCF-599910B7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eniac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19BD9E-93B8-4D0D-B1F7-16B5380B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A69737-E016-417A-84AE-AD614F93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19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5B447D-F34E-48E8-B5E9-5FFFABA9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601">
                        <a14:foregroundMark x1="78322" y1="21154" x2="14685" y2="20513"/>
                        <a14:foregroundMark x1="52448" y1="15705" x2="52448" y2="15705"/>
                        <a14:foregroundMark x1="86014" y1="46154" x2="86014" y2="46154"/>
                        <a14:foregroundMark x1="13287" y1="48077" x2="13287" y2="48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6701" y="2819400"/>
            <a:ext cx="1472671" cy="3213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808A3B-7663-49D8-B675-0CFDE2E20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0" y="2765985"/>
            <a:ext cx="5097780" cy="331992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12EFCC3-2478-4F9B-9E8C-022FA6DDCDF8}"/>
              </a:ext>
            </a:extLst>
          </p:cNvPr>
          <p:cNvSpPr txBox="1"/>
          <p:nvPr/>
        </p:nvSpPr>
        <p:spPr>
          <a:xfrm>
            <a:off x="7391400" y="2765985"/>
            <a:ext cx="2576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27 toneladas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167 m</a:t>
            </a:r>
            <a:r>
              <a:rPr lang="pt-BR" sz="24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5000 cálculos /s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145.000 peças</a:t>
            </a:r>
          </a:p>
        </p:txBody>
      </p:sp>
    </p:spTree>
    <p:extLst>
      <p:ext uri="{BB962C8B-B14F-4D97-AF65-F5344CB8AC3E}">
        <p14:creationId xmlns:p14="http://schemas.microsoft.com/office/powerpoint/2010/main" val="27454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0EFA8EE-93D4-4F32-8B6B-2E211907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da disciplina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2F11906-C9D8-4E07-A2A8-755A6C62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A525E2A-13B5-4238-BCC6-A3AED3F3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</a:t>
            </a:fld>
            <a:endParaRPr kumimoji="0"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E141B-419B-4E75-A2B4-E85F092A4C1A}"/>
              </a:ext>
            </a:extLst>
          </p:cNvPr>
          <p:cNvSpPr txBox="1"/>
          <p:nvPr/>
        </p:nvSpPr>
        <p:spPr>
          <a:xfrm>
            <a:off x="2160873" y="2088423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Evolução dos computadores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Memórias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Dispositivos de E/S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Aritmética do computador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Conjunto de instruções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Estrutura do processador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Unidade de controle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Paralelismo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2EA261-AB02-4C16-899A-939686B52A61}"/>
              </a:ext>
            </a:extLst>
          </p:cNvPr>
          <p:cNvSpPr txBox="1"/>
          <p:nvPr/>
        </p:nvSpPr>
        <p:spPr>
          <a:xfrm>
            <a:off x="2160879" y="1429212"/>
            <a:ext cx="767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Conteúdo do curso</a:t>
            </a:r>
          </a:p>
        </p:txBody>
      </p:sp>
    </p:spTree>
    <p:extLst>
      <p:ext uri="{BB962C8B-B14F-4D97-AF65-F5344CB8AC3E}">
        <p14:creationId xmlns:p14="http://schemas.microsoft.com/office/powerpoint/2010/main" val="23486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53B63-CE42-40A5-8BCF-599910B7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eniac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19BD9E-93B8-4D0D-B1F7-16B5380B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A69737-E016-417A-84AE-AD614F93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20</a:t>
            </a:fld>
            <a:endParaRPr kumimoji="0"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2EFCC3-2478-4F9B-9E8C-022FA6DDCDF8}"/>
              </a:ext>
            </a:extLst>
          </p:cNvPr>
          <p:cNvSpPr txBox="1"/>
          <p:nvPr/>
        </p:nvSpPr>
        <p:spPr>
          <a:xfrm>
            <a:off x="7391400" y="2765985"/>
            <a:ext cx="2576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27 toneladas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167 m</a:t>
            </a:r>
            <a:r>
              <a:rPr lang="pt-BR" sz="24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5000 cálculos /s 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9661E4-0A3D-4DAA-8CD1-6B969F4E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430" y="1970723"/>
            <a:ext cx="1563628" cy="2079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077ACA-0FF9-4FA4-87E3-A19B539B4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6401" y="1970723"/>
            <a:ext cx="1807629" cy="20727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1D7BD3-E6C2-4558-9C5C-89B94253F93C}"/>
              </a:ext>
            </a:extLst>
          </p:cNvPr>
          <p:cNvSpPr txBox="1"/>
          <p:nvPr/>
        </p:nvSpPr>
        <p:spPr>
          <a:xfrm>
            <a:off x="807126" y="4043471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Kay</a:t>
            </a:r>
            <a:r>
              <a:rPr lang="pt-BR" dirty="0"/>
              <a:t> </a:t>
            </a:r>
            <a:r>
              <a:rPr lang="pt-BR" dirty="0" err="1"/>
              <a:t>McNulty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1B18F7-51F1-409C-8B1B-98117D0408AA}"/>
              </a:ext>
            </a:extLst>
          </p:cNvPr>
          <p:cNvSpPr txBox="1"/>
          <p:nvPr/>
        </p:nvSpPr>
        <p:spPr>
          <a:xfrm>
            <a:off x="2865535" y="406076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Fran </a:t>
            </a:r>
            <a:r>
              <a:rPr lang="pt-BR" dirty="0" err="1"/>
              <a:t>Bilas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8BFF6B-0C5B-4624-A170-8D623F37C728}"/>
              </a:ext>
            </a:extLst>
          </p:cNvPr>
          <p:cNvSpPr txBox="1"/>
          <p:nvPr/>
        </p:nvSpPr>
        <p:spPr>
          <a:xfrm>
            <a:off x="5189635" y="4075310"/>
            <a:ext cx="136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Betty </a:t>
            </a:r>
            <a:r>
              <a:rPr lang="pt-BR" dirty="0" err="1"/>
              <a:t>Snider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0866EF0-10D0-40D3-841E-47CBB210D2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35166"/>
          <a:stretch/>
        </p:blipFill>
        <p:spPr>
          <a:xfrm>
            <a:off x="4858344" y="1971214"/>
            <a:ext cx="1769359" cy="20722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92C6F6-9D06-4BA8-9BA1-B19C1B7E0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3698" y="4501502"/>
            <a:ext cx="1409360" cy="17617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CF334C-C840-41DC-B03E-EBB996C56B43}"/>
              </a:ext>
            </a:extLst>
          </p:cNvPr>
          <p:cNvSpPr txBox="1"/>
          <p:nvPr/>
        </p:nvSpPr>
        <p:spPr>
          <a:xfrm>
            <a:off x="719602" y="6285257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Betty </a:t>
            </a:r>
            <a:r>
              <a:rPr lang="pt-BR" dirty="0" err="1"/>
              <a:t>Jennings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AC65FB9-5665-45D7-B137-5E7A7795D2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5111" b="32749"/>
          <a:stretch/>
        </p:blipFill>
        <p:spPr>
          <a:xfrm>
            <a:off x="2641836" y="4500337"/>
            <a:ext cx="1807628" cy="18064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B7B984-F511-41F5-8183-E734F6785B76}"/>
              </a:ext>
            </a:extLst>
          </p:cNvPr>
          <p:cNvSpPr txBox="1"/>
          <p:nvPr/>
        </p:nvSpPr>
        <p:spPr>
          <a:xfrm>
            <a:off x="2778011" y="630674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Marlyn</a:t>
            </a:r>
            <a:r>
              <a:rPr lang="pt-BR" dirty="0"/>
              <a:t> </a:t>
            </a:r>
            <a:r>
              <a:rPr lang="pt-BR" dirty="0" err="1"/>
              <a:t>Meltzer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2B88762-A79E-418D-B34D-91648F48BFFA}"/>
              </a:ext>
            </a:extLst>
          </p:cNvPr>
          <p:cNvSpPr txBox="1"/>
          <p:nvPr/>
        </p:nvSpPr>
        <p:spPr>
          <a:xfrm>
            <a:off x="4919446" y="6315348"/>
            <a:ext cx="17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Ruth </a:t>
            </a:r>
            <a:r>
              <a:rPr lang="pt-BR" dirty="0" err="1"/>
              <a:t>Lichterman</a:t>
            </a:r>
            <a:endParaRPr lang="pt-BR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7E08FA38-D795-4EEC-A00E-1807B373DB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3802" r="10004" b="21163"/>
          <a:stretch/>
        </p:blipFill>
        <p:spPr>
          <a:xfrm>
            <a:off x="4940687" y="4500338"/>
            <a:ext cx="1741790" cy="18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080BC-31BE-423E-9758-C304E085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John Von Neumann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D8CB2B-56C9-434F-8BCC-87BA8C38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97CF85-88D7-4DF8-86ED-91EA8132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21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AD9E53-B3D7-45E1-B26D-DF6D7785A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814" y="2019313"/>
            <a:ext cx="3429000" cy="430053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153F27-59DE-4B91-967A-5944F49991D7}"/>
              </a:ext>
            </a:extLst>
          </p:cNvPr>
          <p:cNvSpPr txBox="1"/>
          <p:nvPr/>
        </p:nvSpPr>
        <p:spPr>
          <a:xfrm>
            <a:off x="5596471" y="2627086"/>
            <a:ext cx="42290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Arquitetura de computadores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Teoria dos conjuntos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Mecânica quântica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Ciência da computação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Teoria dos jogos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Análise numérica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Hidrodinâmica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953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4)</a:t>
            </a:r>
            <a:br>
              <a:rPr lang="pt-BR" dirty="0"/>
            </a:br>
            <a:r>
              <a:rPr lang="pt-BR" sz="3100" dirty="0"/>
              <a:t>GERAÇÕES DE Computadores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22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101676"/>
            <a:ext cx="10810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1ª Geração (1940 - 1952)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Válvulas a vácuo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2ª Geração (1952 - 1964)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Transistores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Redução de tamanho e consumo de energia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Maior confiabilidade</a:t>
            </a:r>
          </a:p>
        </p:txBody>
      </p:sp>
    </p:spTree>
    <p:extLst>
      <p:ext uri="{BB962C8B-B14F-4D97-AF65-F5344CB8AC3E}">
        <p14:creationId xmlns:p14="http://schemas.microsoft.com/office/powerpoint/2010/main" val="301689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4)</a:t>
            </a:r>
            <a:br>
              <a:rPr lang="pt-BR" dirty="0"/>
            </a:br>
            <a:r>
              <a:rPr lang="pt-BR" sz="3100" dirty="0"/>
              <a:t>GERAÇÕES DE Computadores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23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101676"/>
            <a:ext cx="108100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3ª Geração (1964 - 1971)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Circuitos integrados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Chips de circuitos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Evolução de softwares e sistemas operacionais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Multiprogramação, tempo real e modo interativo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Discos magnéticos e memórias de silício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LEI DE MOORE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400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4)</a:t>
            </a:r>
            <a:br>
              <a:rPr lang="pt-BR" dirty="0"/>
            </a:br>
            <a:r>
              <a:rPr lang="pt-BR" sz="3100" dirty="0"/>
              <a:t>GERAÇÕES DE Computadores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24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1" y="2101676"/>
            <a:ext cx="7842432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LEI DE MOORE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108000" algn="ctr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Em 1965, Gordon Moore, fundador da Intel, afirmou que o poder de processamento dos processadores dobraria a cada </a:t>
            </a:r>
            <a:r>
              <a:rPr lang="pt-BR" sz="3200" u="sng" spc="-1" dirty="0">
                <a:uFill>
                  <a:solidFill>
                    <a:srgbClr val="FFFFFF"/>
                  </a:solidFill>
                </a:uFill>
                <a:latin typeface="Calibri"/>
              </a:rPr>
              <a:t>18 meses</a:t>
            </a: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87EB56-A18E-442B-94E1-BC6B940DD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88" y="2101675"/>
            <a:ext cx="2721903" cy="38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História da computação (</a:t>
            </a:r>
            <a:r>
              <a:rPr lang="pt-BR" dirty="0" err="1"/>
              <a:t>Part</a:t>
            </a:r>
            <a:r>
              <a:rPr lang="pt-BR" dirty="0"/>
              <a:t> 4)</a:t>
            </a:r>
            <a:br>
              <a:rPr lang="pt-BR" dirty="0"/>
            </a:br>
            <a:r>
              <a:rPr lang="pt-BR" sz="3100" dirty="0"/>
              <a:t>GERAÇÕES DE Computadores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25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101676"/>
            <a:ext cx="10810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4ª Geração (1971 - ????)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Microprocessador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Microcomputadores e computadores pessoais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Interfaces gráficas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Redes sem fio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Web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3896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65E7E-5387-41B7-A4B3-28113667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Organização x arquitetura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A900324-7E1A-4193-84E2-68BD3CD2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EAB895-1867-4F1A-B927-058FFD7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26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4A632B-178B-4160-9A2F-7C771DC46B89}"/>
              </a:ext>
            </a:extLst>
          </p:cNvPr>
          <p:cNvSpPr txBox="1"/>
          <p:nvPr/>
        </p:nvSpPr>
        <p:spPr>
          <a:xfrm>
            <a:off x="795130" y="2101676"/>
            <a:ext cx="10810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Organização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Aspectos estruturais (circuitos, interconexões e componentes eletrônicos)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Arquitetura</a:t>
            </a:r>
          </a:p>
          <a:p>
            <a:pPr marL="800091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Aspectos de execução (instruções, endereçamentos, softwares)</a:t>
            </a:r>
          </a:p>
        </p:txBody>
      </p:sp>
    </p:spTree>
    <p:extLst>
      <p:ext uri="{BB962C8B-B14F-4D97-AF65-F5344CB8AC3E}">
        <p14:creationId xmlns:p14="http://schemas.microsoft.com/office/powerpoint/2010/main" val="38694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2"/>
          <p:cNvSpPr txBox="1"/>
          <p:nvPr/>
        </p:nvSpPr>
        <p:spPr>
          <a:xfrm>
            <a:off x="1096800" y="1846080"/>
            <a:ext cx="10057920" cy="4022400"/>
          </a:xfrm>
          <a:prstGeom prst="rect">
            <a:avLst/>
          </a:prstGeom>
          <a:noFill/>
          <a:ln>
            <a:noFill/>
          </a:ln>
        </p:spPr>
        <p:txBody>
          <a:bodyPr lIns="0" tIns="45600" rIns="0" bIns="45600"/>
          <a:lstStyle/>
          <a:p>
            <a:pPr marL="575986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Arquitetura x Organização</a:t>
            </a:r>
          </a:p>
          <a:p>
            <a:pPr marL="575986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endParaRPr lang="pt-BR" sz="3200" b="1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85570" lvl="1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Arquitetura de computadores</a:t>
            </a:r>
          </a:p>
          <a:p>
            <a:pPr marL="1795155" lvl="2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Instruções</a:t>
            </a:r>
          </a:p>
          <a:p>
            <a:pPr marL="1795155" lvl="2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Desempenho</a:t>
            </a:r>
          </a:p>
          <a:p>
            <a:pPr marL="1185570" lvl="1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endParaRPr lang="pt-BR" sz="3200" b="1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85570" lvl="1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Organização de computadores</a:t>
            </a:r>
          </a:p>
          <a:p>
            <a:pPr marL="1795155" lvl="2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Circuitos</a:t>
            </a:r>
          </a:p>
          <a:p>
            <a:pPr marL="1795155" lvl="2" indent="-431989">
              <a:lnSpc>
                <a:spcPct val="90000"/>
              </a:lnSpc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pt-BR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Conexões</a:t>
            </a:r>
          </a:p>
        </p:txBody>
      </p:sp>
      <p:sp>
        <p:nvSpPr>
          <p:cNvPr id="94" name="CustomShape 3"/>
          <p:cNvSpPr/>
          <p:nvPr/>
        </p:nvSpPr>
        <p:spPr>
          <a:xfrm>
            <a:off x="9901440" y="6459360"/>
            <a:ext cx="1310880" cy="36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ctr"/>
          <a:lstStyle/>
          <a:p>
            <a:pPr algn="r">
              <a:lnSpc>
                <a:spcPct val="100000"/>
              </a:lnSpc>
            </a:pPr>
            <a:fld id="{28A74FB7-34E2-43BF-BDCD-5CADC4AC1095}" type="slidenum">
              <a:rPr lang="pt-BR" sz="1467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27</a:t>
            </a:fld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305760" y="6315360"/>
            <a:ext cx="5064960" cy="4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pt-BR" sz="24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INSTITUTO METRÓPOLE DIGITAL</a:t>
            </a: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5EB77A7-36B4-4C63-80FA-AE04E92C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Arquitetura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2190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0ACAC-E5F0-4B5E-9E92-520D1215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Arquitetura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9A5F5F-E340-42EC-B106-602ED03F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C98AD1-CD57-4C0B-8334-A575723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28</a:t>
            </a:fld>
            <a:endParaRPr kumimoji="0"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7587337-EFFD-4639-B58C-E0FF77CFE388}"/>
              </a:ext>
            </a:extLst>
          </p:cNvPr>
          <p:cNvSpPr/>
          <p:nvPr/>
        </p:nvSpPr>
        <p:spPr>
          <a:xfrm>
            <a:off x="5342651" y="1669774"/>
            <a:ext cx="1771737" cy="166362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CPU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1A9CD0E-1C6B-4549-96A8-3EBA9B3FCCF0}"/>
              </a:ext>
            </a:extLst>
          </p:cNvPr>
          <p:cNvSpPr/>
          <p:nvPr/>
        </p:nvSpPr>
        <p:spPr>
          <a:xfrm>
            <a:off x="2592071" y="4407826"/>
            <a:ext cx="1701424" cy="164667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E/S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EE7C7A3-1038-4399-9819-1A10C50DE719}"/>
              </a:ext>
            </a:extLst>
          </p:cNvPr>
          <p:cNvSpPr/>
          <p:nvPr/>
        </p:nvSpPr>
        <p:spPr>
          <a:xfrm>
            <a:off x="8413941" y="4277878"/>
            <a:ext cx="1973990" cy="190657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Memória principal</a:t>
            </a:r>
          </a:p>
        </p:txBody>
      </p:sp>
      <p:sp>
        <p:nvSpPr>
          <p:cNvPr id="9" name="Seta: da Esquerda para a Direita e para Cima 8">
            <a:extLst>
              <a:ext uri="{FF2B5EF4-FFF2-40B4-BE49-F238E27FC236}">
                <a16:creationId xmlns:a16="http://schemas.microsoft.com/office/drawing/2014/main" id="{C2091D41-B41A-4232-ACBA-016AE6D06608}"/>
              </a:ext>
            </a:extLst>
          </p:cNvPr>
          <p:cNvSpPr/>
          <p:nvPr/>
        </p:nvSpPr>
        <p:spPr>
          <a:xfrm>
            <a:off x="4715511" y="3605292"/>
            <a:ext cx="3016233" cy="2156256"/>
          </a:xfrm>
          <a:prstGeom prst="leftRigh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Barramentos</a:t>
            </a:r>
            <a:endParaRPr lang="pt-BR" dirty="0"/>
          </a:p>
        </p:txBody>
      </p:sp>
      <p:sp>
        <p:nvSpPr>
          <p:cNvPr id="10" name="Seta: da Esquerda para a Direita e para Cima 9">
            <a:extLst>
              <a:ext uri="{FF2B5EF4-FFF2-40B4-BE49-F238E27FC236}">
                <a16:creationId xmlns:a16="http://schemas.microsoft.com/office/drawing/2014/main" id="{961A8411-3673-43DF-B2A0-A545EBB45C1F}"/>
              </a:ext>
            </a:extLst>
          </p:cNvPr>
          <p:cNvSpPr/>
          <p:nvPr/>
        </p:nvSpPr>
        <p:spPr>
          <a:xfrm>
            <a:off x="4829889" y="3757692"/>
            <a:ext cx="3016233" cy="2156256"/>
          </a:xfrm>
          <a:prstGeom prst="leftRigh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Barramentos</a:t>
            </a:r>
            <a:endParaRPr lang="pt-BR" dirty="0"/>
          </a:p>
        </p:txBody>
      </p:sp>
      <p:sp>
        <p:nvSpPr>
          <p:cNvPr id="11" name="Seta: da Esquerda para a Direita e para Cima 10">
            <a:extLst>
              <a:ext uri="{FF2B5EF4-FFF2-40B4-BE49-F238E27FC236}">
                <a16:creationId xmlns:a16="http://schemas.microsoft.com/office/drawing/2014/main" id="{3434B018-51C6-4C50-AA6C-5E83429FB4C3}"/>
              </a:ext>
            </a:extLst>
          </p:cNvPr>
          <p:cNvSpPr/>
          <p:nvPr/>
        </p:nvSpPr>
        <p:spPr>
          <a:xfrm>
            <a:off x="4982289" y="3910092"/>
            <a:ext cx="3016233" cy="2156256"/>
          </a:xfrm>
          <a:prstGeom prst="leftRigh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Barramentos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3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8B4BC-3242-4F70-9D3E-D16ED5CA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 programável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3980BC4-A2C8-4BB1-BC7F-D08E7F694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8" y="5065065"/>
            <a:ext cx="1291217" cy="1291217"/>
          </a:xfr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09719A-8F81-465C-9585-FDB4E614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UNIVERSIDADE FEDERAL DO CEARÁ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66CBFF-E9E3-45F0-9757-6D510F00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EDAA43-4FD2-4319-9F76-F1C237D8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8" y="3039483"/>
            <a:ext cx="2579733" cy="3316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A34029E-EA72-4A6A-9CA8-B56409AEE1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31" y="4614618"/>
            <a:ext cx="1641537" cy="16415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6230FAC-5C76-4958-BF27-DE552C002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96" y="3743761"/>
            <a:ext cx="3468272" cy="25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C0C03-7C02-498C-B183-55AC6D8C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computador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B7AF09-1E92-4051-B698-A8596632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989ABD-B38A-45A7-8C1F-C70D0076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2AB1A9-D162-409D-B947-6529E2ACB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8" y="1962295"/>
            <a:ext cx="3453927" cy="21724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7166BE-57B6-491C-B643-748B184F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3" y="1962295"/>
            <a:ext cx="3670716" cy="19495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1AEDA3-BD11-4837-81BE-322732B7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14" y="4530605"/>
            <a:ext cx="3453928" cy="18922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80682F5-4F8C-44F9-8D99-3FEE687A0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5" y="4081173"/>
            <a:ext cx="2630224" cy="23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2EB39-A552-4680-BF8C-676440F3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8D87D8-2677-4E22-A857-8EE6BEE7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5F250D-8804-418F-86FE-4BC2C23F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30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AC4659-B393-40DA-8C89-CF62DF91A265}"/>
              </a:ext>
            </a:extLst>
          </p:cNvPr>
          <p:cNvSpPr txBox="1"/>
          <p:nvPr/>
        </p:nvSpPr>
        <p:spPr>
          <a:xfrm>
            <a:off x="2160873" y="2088423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pt-BR" sz="24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EWB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err="1"/>
              <a:t>Quartus</a:t>
            </a:r>
            <a:r>
              <a:rPr lang="pt-BR" sz="2400" b="1" dirty="0"/>
              <a:t> - Descrição de circuitos FPGA 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Simulador MARS;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Programação em </a:t>
            </a:r>
            <a:r>
              <a:rPr lang="pt-BR" sz="2400" b="1" dirty="0" err="1"/>
              <a:t>assembly</a:t>
            </a:r>
            <a:r>
              <a:rPr lang="pt-BR" sz="24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2345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71B1-E155-4078-8A27-B22E890E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Recomendações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A9CCE23-178C-4E64-98B4-555626DC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411176"/>
          </a:xfrm>
        </p:spPr>
        <p:txBody>
          <a:bodyPr/>
          <a:lstStyle/>
          <a:p>
            <a:pPr marL="0" indent="0">
              <a:buNone/>
            </a:pPr>
            <a:r>
              <a:rPr lang="pt-BR" sz="3200" b="1" dirty="0"/>
              <a:t>O jogo da imitação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CFE811-89C9-4908-9E56-7BA8BC85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EEFEEE-2776-4B53-9776-C1E812CA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31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5BA734-5282-4671-AF37-3578B7105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65" y="2524818"/>
            <a:ext cx="6843188" cy="37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71B1-E155-4078-8A27-B22E890E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Recomendações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A9CCE23-178C-4E64-98B4-555626DC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411176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 err="1"/>
              <a:t>Nerdologia</a:t>
            </a:r>
            <a:r>
              <a:rPr lang="pt-BR" sz="2400" b="1" dirty="0"/>
              <a:t> tech – O primeiro computador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CFE811-89C9-4908-9E56-7BA8BC85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EEFEEE-2776-4B53-9776-C1E812CA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32</a:t>
            </a:fld>
            <a:endParaRPr kumimoji="0"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DA7269-47F1-4C40-90AB-B137DF4A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06" y="2645016"/>
            <a:ext cx="6719466" cy="37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3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25E77-D957-43D8-B4DA-2218D5C0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E87AA2-9B3D-4276-894B-0F9FB7E7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Visão geral de um computador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Componentes de um computador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Componentes de interconexão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Interconexão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6772DD-30CF-49D6-83E7-236884F3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UNIVERSIDADE FEDERAL DO CEARÁ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564D97-8E86-4E5D-BA18-C1A0073E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2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E09A1-DC3E-4B29-98E9-97688294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computador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28E539F-11E5-4822-8126-6729FBC6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AACEA-6214-4AC4-87CF-09792B67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4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3524E1-AB97-48D8-BBE2-96E46BD5B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23" y="1985672"/>
            <a:ext cx="7099495" cy="44371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09DF03-CDFD-42D4-8A3A-B4E25C93A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3" y="4051559"/>
            <a:ext cx="2930323" cy="25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30D17-AE39-4D63-93C1-DE36156B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dos computadores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A1FED3-A934-427A-BB59-2E7B0533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905E0A-99A8-4BB3-8218-E78F324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5</a:t>
            </a:fld>
            <a:endParaRPr kumimoji="0"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700F6E-0A31-43EC-8717-CF49EC07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8000" r="1580" b="10031"/>
          <a:stretch/>
        </p:blipFill>
        <p:spPr>
          <a:xfrm>
            <a:off x="1983544" y="2335237"/>
            <a:ext cx="7877907" cy="3123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96800" y="287520"/>
            <a:ext cx="10057920" cy="1448640"/>
          </a:xfrm>
          <a:prstGeom prst="rect">
            <a:avLst/>
          </a:prstGeom>
          <a:noFill/>
          <a:ln>
            <a:noFill/>
          </a:ln>
        </p:spPr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r>
              <a:rPr lang="pt-BR" sz="4800" b="1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Arquitetura de computadores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096800" y="1846080"/>
            <a:ext cx="10057920" cy="4022400"/>
          </a:xfrm>
          <a:prstGeom prst="rect">
            <a:avLst/>
          </a:prstGeom>
          <a:noFill/>
          <a:ln>
            <a:noFill/>
          </a:ln>
        </p:spPr>
        <p:txBody>
          <a:bodyPr lIns="0" tIns="45600" rIns="0" bIns="45600"/>
          <a:lstStyle/>
          <a:p>
            <a:pPr>
              <a:lnSpc>
                <a:spcPct val="90000"/>
              </a:lnSpc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Máquinas de calcular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1" spc="-1" dirty="0"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Ábaco (2600 A.C.)</a:t>
            </a: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Máquina de Napier (1550)</a:t>
            </a: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Máquina de Pascal (1642)</a:t>
            </a: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Máquina analítica de Babbage (1883)</a:t>
            </a:r>
          </a:p>
          <a:p>
            <a:pPr marL="575986" indent="-431989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Máquina de </a:t>
            </a:r>
            <a:r>
              <a:rPr lang="pt-BR" sz="3200" b="1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Bolle</a:t>
            </a:r>
            <a:r>
              <a:rPr lang="pt-BR" sz="3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 (1893)</a:t>
            </a:r>
            <a:endParaRPr lang="pt-BR" sz="1867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901440" y="6459360"/>
            <a:ext cx="1310880" cy="36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ctr"/>
          <a:lstStyle/>
          <a:p>
            <a:pPr algn="r">
              <a:lnSpc>
                <a:spcPct val="100000"/>
              </a:lnSpc>
            </a:pPr>
            <a:fld id="{28A74FB7-34E2-43BF-BDCD-5CADC4AC1095}" type="slidenum">
              <a:rPr lang="pt-BR" sz="1467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fld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305760" y="6315360"/>
            <a:ext cx="5064960" cy="4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200" tIns="45600" rIns="91200" bIns="45600" anchor="b"/>
          <a:lstStyle/>
          <a:p>
            <a:pPr>
              <a:lnSpc>
                <a:spcPct val="85000"/>
              </a:lnSpc>
            </a:pP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pt-BR" sz="24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INSTITUTO METRÓPOLE DIGITAL</a:t>
            </a:r>
            <a:endParaRPr lang="pt-B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600" dirty="0"/>
              <a:t>História da computação (</a:t>
            </a:r>
            <a:r>
              <a:rPr lang="pt-BR" sz="3600" dirty="0" err="1"/>
              <a:t>Part</a:t>
            </a:r>
            <a:r>
              <a:rPr lang="pt-BR" sz="3600" dirty="0"/>
              <a:t> 1)</a:t>
            </a:r>
            <a:br>
              <a:rPr lang="pt-BR" dirty="0"/>
            </a:br>
            <a:r>
              <a:rPr lang="pt-BR" sz="2800" b="1" dirty="0"/>
              <a:t>Máquinas de Calcular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7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1651096"/>
            <a:ext cx="1081006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pt-BR" sz="24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Ábaco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Napier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</a:t>
            </a:r>
            <a:r>
              <a:rPr lang="pt-BR" sz="2400" b="1" dirty="0" err="1"/>
              <a:t>Schickard</a:t>
            </a:r>
            <a:endParaRPr lang="pt-BR" sz="24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Pascal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Régua de Cálculo (</a:t>
            </a:r>
            <a:r>
              <a:rPr lang="pt-BR" sz="2400" b="1" dirty="0" err="1"/>
              <a:t>Patdrige</a:t>
            </a:r>
            <a:r>
              <a:rPr lang="pt-BR" sz="2400" b="1" dirty="0"/>
              <a:t>)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Morgan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</a:t>
            </a:r>
            <a:r>
              <a:rPr lang="pt-BR" sz="2400" b="1" dirty="0" err="1"/>
              <a:t>Leibnitz</a:t>
            </a:r>
            <a:endParaRPr lang="pt-BR" sz="2400" b="1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Calculadora de </a:t>
            </a:r>
            <a:r>
              <a:rPr lang="pt-BR" sz="2400" b="1" dirty="0" err="1"/>
              <a:t>Hahn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522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computação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8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088423"/>
            <a:ext cx="1081006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Napier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D3C75A-8FE9-425B-B2E2-F9FEADE4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30" y="2689363"/>
            <a:ext cx="5044440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884D9-0F58-4721-80A9-F4C2C46D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computação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5730A5-4A4C-4210-8F1D-452DE34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UNIVERSIDADE FEDERAL DO CEARÁ</a:t>
            </a:r>
            <a:endParaRPr kumimoji="0"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A073B-4E7F-41DA-9062-3020E340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9</a:t>
            </a:fld>
            <a:endParaRPr kumimoji="0"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D8E4C-FEC5-48B5-B443-13A3C8D7629D}"/>
              </a:ext>
            </a:extLst>
          </p:cNvPr>
          <p:cNvSpPr txBox="1"/>
          <p:nvPr/>
        </p:nvSpPr>
        <p:spPr>
          <a:xfrm>
            <a:off x="795130" y="2088423"/>
            <a:ext cx="1081006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Máquina de </a:t>
            </a:r>
            <a:r>
              <a:rPr lang="pt-BR" sz="2400" b="1" dirty="0" err="1"/>
              <a:t>Schickard</a:t>
            </a:r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AC0EB8-F34C-4330-9E7A-5579ADD9A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55" y="2677495"/>
            <a:ext cx="5044440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 Tiras</Template>
  <TotalTime>1107</TotalTime>
  <Words>733</Words>
  <Application>Microsoft Office PowerPoint</Application>
  <PresentationFormat>Widescreen</PresentationFormat>
  <Paragraphs>243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Calibri</vt:lpstr>
      <vt:lpstr>Corbel</vt:lpstr>
      <vt:lpstr>Segoe UI Semibold</vt:lpstr>
      <vt:lpstr>Wingdings</vt:lpstr>
      <vt:lpstr>Em Tiras</vt:lpstr>
      <vt:lpstr>Arquitetura de computadores</vt:lpstr>
      <vt:lpstr>conteúdo da disciplina</vt:lpstr>
      <vt:lpstr>Evolução do computador</vt:lpstr>
      <vt:lpstr>Evolução do computador</vt:lpstr>
      <vt:lpstr>Evolução dos computadores</vt:lpstr>
      <vt:lpstr>Apresentação do PowerPoint</vt:lpstr>
      <vt:lpstr>História da computação (Part 1) Máquinas de Calcular</vt:lpstr>
      <vt:lpstr>História da computação</vt:lpstr>
      <vt:lpstr>História da computação</vt:lpstr>
      <vt:lpstr>Computadores</vt:lpstr>
      <vt:lpstr>História da computação (Part 2) Máquinas de computar</vt:lpstr>
      <vt:lpstr>Ada lovelace</vt:lpstr>
      <vt:lpstr>Alan Turing</vt:lpstr>
      <vt:lpstr>Apresentação do PowerPoint</vt:lpstr>
      <vt:lpstr>História da computação (Part 3) Computadores</vt:lpstr>
      <vt:lpstr>História da computação (Part 3) Computadores</vt:lpstr>
      <vt:lpstr>Apresentação do PowerPoint</vt:lpstr>
      <vt:lpstr>ENIAC Eletronic Numerical Integrator Calculator</vt:lpstr>
      <vt:lpstr>eniac</vt:lpstr>
      <vt:lpstr>eniac</vt:lpstr>
      <vt:lpstr>John Von Neumann</vt:lpstr>
      <vt:lpstr>História da computação (Part 4) GERAÇÕES DE Computadores</vt:lpstr>
      <vt:lpstr>História da computação (Part 4) GERAÇÕES DE Computadores</vt:lpstr>
      <vt:lpstr>História da computação (Part 4) GERAÇÕES DE Computadores</vt:lpstr>
      <vt:lpstr>História da computação (Part 4) GERAÇÕES DE Computadores</vt:lpstr>
      <vt:lpstr>Organização x arquitetura</vt:lpstr>
      <vt:lpstr>Arquitetura de computadores</vt:lpstr>
      <vt:lpstr>Arquitetura</vt:lpstr>
      <vt:lpstr>Computador programável</vt:lpstr>
      <vt:lpstr>Projetos</vt:lpstr>
      <vt:lpstr>Recomendações</vt:lpstr>
      <vt:lpstr>Recomendações</vt:lpstr>
      <vt:lpstr>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</dc:creator>
  <cp:lastModifiedBy>Alex Lima</cp:lastModifiedBy>
  <cp:revision>70</cp:revision>
  <dcterms:created xsi:type="dcterms:W3CDTF">2014-09-16T21:37:07Z</dcterms:created>
  <dcterms:modified xsi:type="dcterms:W3CDTF">2018-03-07T14:37:46Z</dcterms:modified>
</cp:coreProperties>
</file>